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"/>
  </p:notesMasterIdLst>
  <p:sldIdLst>
    <p:sldId id="256" r:id="rId5"/>
  </p:sldIdLst>
  <p:sldSz cx="12801600" cy="9601200" type="A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5" roundtripDataSignature="AMtx7miQixFpFIR6EEtpbjPJ3NfAejP5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6517B2-53E5-44A5-B0F4-53298D9B06D0}">
  <a:tblStyle styleId="{2D6517B2-53E5-44A5-B0F4-53298D9B06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0" d="100"/>
          <a:sy n="300" d="100"/>
        </p:scale>
        <p:origin x="-15830" y="-11861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customschemas.google.com/relationships/presentationmetadata" Target="meta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Calibri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/>
            </a:lvl1pPr>
            <a:lvl2pPr lvl="1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2520"/>
            </a:lvl3pPr>
            <a:lvl4pPr lvl="3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4pPr>
            <a:lvl5pPr lvl="4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5pPr>
            <a:lvl6pPr lvl="5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6pPr>
            <a:lvl7pPr lvl="6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7pPr>
            <a:lvl8pPr lvl="7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8pPr>
            <a:lvl9pPr lvl="8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354864" y="81122"/>
            <a:ext cx="6091873" cy="11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6473032" y="3199289"/>
            <a:ext cx="8136573" cy="27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872332" y="518954"/>
            <a:ext cx="8136573" cy="812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Calibri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 sz="252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480810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 b="1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2520" b="1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81779" y="3507105"/>
            <a:ext cx="5415676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480811" y="2353628"/>
            <a:ext cx="5442347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 b="1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2520" b="1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480811" y="3507105"/>
            <a:ext cx="5442347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Calibri"/>
              <a:buNone/>
              <a:defRPr sz="44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442347" y="1382397"/>
            <a:ext cx="6480810" cy="682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1308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80"/>
              <a:buChar char="•"/>
              <a:defRPr sz="4480"/>
            </a:lvl1pPr>
            <a:lvl2pPr marL="914400" lvl="1" indent="-477519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920"/>
              <a:buChar char="•"/>
              <a:defRPr sz="3920"/>
            </a:lvl2pPr>
            <a:lvl3pPr marL="1371600" lvl="2" indent="-44196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3pPr>
            <a:lvl4pPr marL="1828800" lvl="3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6pPr>
            <a:lvl7pPr marL="3200400" lvl="6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7pPr>
            <a:lvl8pPr marL="3657600" lvl="7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8pPr>
            <a:lvl9pPr marL="4114800" lvl="8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81778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Calibri"/>
              <a:buNone/>
              <a:defRPr sz="44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442347" y="1382397"/>
            <a:ext cx="6480810" cy="682307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81778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60"/>
              <a:buFont typeface="Calibri"/>
              <a:buNone/>
              <a:defRPr sz="6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7751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920"/>
              <a:buFont typeface="Arial"/>
              <a:buChar char="•"/>
              <a:defRPr sz="3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4196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8619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8547681" y="1171163"/>
            <a:ext cx="4242521" cy="8359566"/>
          </a:xfrm>
          <a:prstGeom prst="rect">
            <a:avLst/>
          </a:prstGeom>
          <a:noFill/>
          <a:ln w="9525" cap="flat" cmpd="sng">
            <a:solidFill>
              <a:srgbClr val="92A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34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67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</a:endParaRPr>
          </a:p>
          <a:p>
            <a:pPr marL="0" marR="34925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15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050" b="1" dirty="0">
              <a:solidFill>
                <a:srgbClr val="0070C0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050" dirty="0">
                <a:ea typeface="Red Hat Display"/>
              </a:rPr>
              <a:t>KAN achieved higher accuracy and faster convergence than LTACNN. Both models identified similar key features, ensuring consistency. KAN provided clear, interpretable outputs with strong performance.</a:t>
            </a:r>
            <a:endParaRPr lang="en-US" dirty="0"/>
          </a:p>
          <a:p>
            <a:endParaRPr lang="en-US" sz="1050" b="1" dirty="0">
              <a:solidFill>
                <a:srgbClr val="0070C0"/>
              </a:solidFill>
              <a:ea typeface="Red Hat Dis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CONTACT DETAILS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b="1" cap="none" dirty="0">
              <a:solidFill>
                <a:srgbClr val="0070C0"/>
              </a:solidFill>
              <a:latin typeface="Arial"/>
              <a:ea typeface="Arial"/>
              <a:cs typeface="Arial"/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r>
              <a:rPr lang="en-US" sz="1050" dirty="0">
                <a:solidFill>
                  <a:schemeClr val="tx1"/>
                </a:solidFill>
              </a:rPr>
              <a:t>    Sushant Gargi       </a:t>
            </a:r>
            <a:r>
              <a:rPr lang="en-US" sz="1100" dirty="0">
                <a:solidFill>
                  <a:schemeClr val="tx1"/>
                </a:solidFill>
              </a:rPr>
              <a:t>  Saksham Sharma</a:t>
            </a:r>
          </a:p>
          <a:p>
            <a:r>
              <a:rPr lang="en-US" sz="800" dirty="0">
                <a:solidFill>
                  <a:schemeClr val="tx1"/>
                </a:solidFill>
              </a:rPr>
              <a:t>   sushant.gargi2021@vitstudent.ac.in      saksham.sharma2021@vitstudent.ac.in</a:t>
            </a:r>
          </a:p>
          <a:p>
            <a:r>
              <a:rPr lang="en-US" sz="800" dirty="0">
                <a:solidFill>
                  <a:schemeClr val="tx1"/>
                </a:solidFill>
              </a:rPr>
              <a:t>       7488225462                                         9773539749</a:t>
            </a:r>
          </a:p>
          <a:p>
            <a:endParaRPr lang="en-US" sz="1050" b="1" dirty="0">
              <a:solidFill>
                <a:srgbClr val="0070C0"/>
              </a:solidFill>
            </a:endParaRPr>
          </a:p>
          <a:p>
            <a:r>
              <a:rPr lang="en-US" sz="1050" b="1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lang="en-US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1050" dirty="0"/>
          </a:p>
          <a:p>
            <a:pPr marL="228600" indent="-228600">
              <a:buAutoNum type="arabicPeriod"/>
            </a:pPr>
            <a:r>
              <a:rPr lang="en-US" sz="800" dirty="0">
                <a:solidFill>
                  <a:schemeClr val="tx1"/>
                </a:solidFill>
              </a:rPr>
              <a:t>Z. Liu, Y. Wang, S. Vaidya, F. Ruehle, J. Halverson, M. </a:t>
            </a:r>
            <a:r>
              <a:rPr lang="en-US" sz="800" dirty="0" err="1">
                <a:solidFill>
                  <a:schemeClr val="tx1"/>
                </a:solidFill>
              </a:rPr>
              <a:t>Soljačić,T</a:t>
            </a:r>
            <a:r>
              <a:rPr lang="en-US" sz="800" dirty="0">
                <a:solidFill>
                  <a:schemeClr val="tx1"/>
                </a:solidFill>
              </a:rPr>
              <a:t>. Y. Hou, and M. </a:t>
            </a:r>
            <a:r>
              <a:rPr lang="en-US" sz="800" dirty="0" err="1">
                <a:solidFill>
                  <a:schemeClr val="tx1"/>
                </a:solidFill>
              </a:rPr>
              <a:t>Tegmark</a:t>
            </a:r>
            <a:r>
              <a:rPr lang="en-US" sz="800" dirty="0">
                <a:solidFill>
                  <a:schemeClr val="tx1"/>
                </a:solidFill>
              </a:rPr>
              <a:t>, "KAN: Kolmogorov–Arnold Networks," in Proc. of the International Conference on Learning Representations (ICLR), 2025, [Online]. Available: ref https://arxiv.org/abs/2404.19756.</a:t>
            </a:r>
          </a:p>
          <a:p>
            <a:pPr marL="228600" indent="-228600">
              <a:buAutoNum type="arabicPeriod"/>
            </a:pPr>
            <a:r>
              <a:rPr lang="en-US" sz="800" dirty="0">
                <a:solidFill>
                  <a:schemeClr val="tx1"/>
                </a:solidFill>
              </a:rPr>
              <a:t>I. </a:t>
            </a:r>
            <a:r>
              <a:rPr lang="en-US" sz="800" dirty="0" err="1">
                <a:solidFill>
                  <a:schemeClr val="tx1"/>
                </a:solidFill>
              </a:rPr>
              <a:t>Benchaji</a:t>
            </a:r>
            <a:r>
              <a:rPr lang="en-US" sz="800" dirty="0">
                <a:solidFill>
                  <a:schemeClr val="tx1"/>
                </a:solidFill>
              </a:rPr>
              <a:t>, S. </a:t>
            </a:r>
            <a:r>
              <a:rPr lang="en-US" sz="800" dirty="0" err="1">
                <a:solidFill>
                  <a:schemeClr val="tx1"/>
                </a:solidFill>
              </a:rPr>
              <a:t>Douzi</a:t>
            </a:r>
            <a:r>
              <a:rPr lang="en-US" sz="800" dirty="0">
                <a:solidFill>
                  <a:schemeClr val="tx1"/>
                </a:solidFill>
              </a:rPr>
              <a:t>, B. El </a:t>
            </a:r>
            <a:r>
              <a:rPr lang="en-US" sz="800" dirty="0" err="1">
                <a:solidFill>
                  <a:schemeClr val="tx1"/>
                </a:solidFill>
              </a:rPr>
              <a:t>Ouahidi</a:t>
            </a:r>
            <a:r>
              <a:rPr lang="en-US" sz="800" dirty="0">
                <a:solidFill>
                  <a:schemeClr val="tx1"/>
                </a:solidFill>
              </a:rPr>
              <a:t>, and J. Jaafari, "Enhanced credit card fraud detection based on attention mechanism and LSTM deep model", Journal of Big Data, vol. 8, article 151, 2021, </a:t>
            </a:r>
            <a:r>
              <a:rPr lang="en-US" sz="800" dirty="0" err="1">
                <a:solidFill>
                  <a:schemeClr val="tx1"/>
                </a:solidFill>
              </a:rPr>
              <a:t>doi</a:t>
            </a:r>
            <a:r>
              <a:rPr lang="en-US" sz="800" dirty="0">
                <a:solidFill>
                  <a:schemeClr val="tx1"/>
                </a:solidFill>
              </a:rPr>
              <a:t>: 10.1186/s40537-021-00541-8. </a:t>
            </a:r>
            <a:endParaRPr lang="en-US" sz="1050" b="1" dirty="0">
              <a:solidFill>
                <a:srgbClr val="0070C0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1398" y="1152288"/>
            <a:ext cx="4057952" cy="8378441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34925"/>
            <a:endParaRPr lang="en-US" sz="1150" b="1" dirty="0">
              <a:solidFill>
                <a:srgbClr val="0070C0"/>
              </a:solidFill>
            </a:endParaRPr>
          </a:p>
          <a:p>
            <a:pPr marL="0" marR="34925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MOTIVATION / INTRODUCTION</a:t>
            </a:r>
            <a:endParaRPr lang="en-US" sz="1050" dirty="0"/>
          </a:p>
          <a:p>
            <a:pPr marR="34925"/>
            <a:endParaRPr lang="en-US" sz="1050" b="1" dirty="0">
              <a:solidFill>
                <a:srgbClr val="0070C0"/>
              </a:solidFill>
              <a:ea typeface="Times New Roman"/>
            </a:endParaRPr>
          </a:p>
          <a:p>
            <a:pPr algn="just"/>
            <a:r>
              <a:rPr lang="en-US" sz="1050" dirty="0">
                <a:solidFill>
                  <a:schemeClr val="dk1"/>
                </a:solidFill>
                <a:ea typeface="Times New Roman"/>
              </a:rPr>
              <a:t>Credit</a:t>
            </a:r>
            <a:r>
              <a:rPr lang="en-US" sz="1050" dirty="0">
                <a:solidFill>
                  <a:schemeClr val="dk1"/>
                </a:solidFill>
                <a:ea typeface="Times New Roman"/>
                <a:sym typeface="Times New Roman"/>
              </a:rPr>
              <a:t> card fraud remains a critical concern, demanding sophisticated detection. A major challenge lies in balancing high accuracy with model transparency, essential for financial applications</a:t>
            </a:r>
            <a:r>
              <a:rPr lang="en-US" sz="1050" dirty="0">
                <a:solidFill>
                  <a:schemeClr val="dk1"/>
                </a:solidFill>
              </a:rPr>
              <a:t>.</a:t>
            </a:r>
          </a:p>
          <a:p>
            <a:pPr marL="171450" indent="-171450" algn="just">
              <a:buChar char="•"/>
            </a:pPr>
            <a:r>
              <a:rPr lang="en-US" sz="1050" dirty="0">
                <a:solidFill>
                  <a:schemeClr val="dk1"/>
                </a:solidFill>
                <a:ea typeface="Times New Roman"/>
                <a:sym typeface="Times New Roman"/>
              </a:rPr>
              <a:t>Deep learning models excel in </a:t>
            </a:r>
            <a:r>
              <a:rPr lang="en-US" sz="1050" dirty="0">
                <a:solidFill>
                  <a:schemeClr val="dk1"/>
                </a:solidFill>
              </a:rPr>
              <a:t>accuracy </a:t>
            </a:r>
            <a:r>
              <a:rPr lang="en-US" sz="1050" dirty="0">
                <a:solidFill>
                  <a:schemeClr val="dk1"/>
                </a:solidFill>
                <a:ea typeface="Times New Roman"/>
                <a:sym typeface="Times New Roman"/>
              </a:rPr>
              <a:t>but often function as "black boxes," limiting trust and regulatory acceptance.</a:t>
            </a:r>
            <a:endParaRPr lang="en-US" sz="1050" dirty="0">
              <a:solidFill>
                <a:schemeClr val="dk1"/>
              </a:solidFill>
              <a:ea typeface="Times New Roman"/>
            </a:endParaRPr>
          </a:p>
          <a:p>
            <a:pPr marL="171450" indent="-171450" algn="just">
              <a:buChar char="•"/>
            </a:pPr>
            <a:r>
              <a:rPr lang="en-US" sz="1050" dirty="0">
                <a:solidFill>
                  <a:schemeClr val="dk1"/>
                </a:solidFill>
                <a:ea typeface="Times New Roman"/>
                <a:sym typeface="Times New Roman"/>
              </a:rPr>
              <a:t>Traditional interpretable models may struggle to capture the complex, evolving patterns in modern transaction data.</a:t>
            </a:r>
            <a:endParaRPr lang="en-US" sz="1050" dirty="0">
              <a:solidFill>
                <a:schemeClr val="dk1"/>
              </a:solidFill>
            </a:endParaRPr>
          </a:p>
          <a:p>
            <a:pPr algn="just"/>
            <a:endParaRPr lang="en-US" sz="1050" dirty="0">
              <a:solidFill>
                <a:schemeClr val="dk1"/>
              </a:solidFill>
              <a:ea typeface="Times New Roman"/>
            </a:endParaRPr>
          </a:p>
          <a:p>
            <a:pPr algn="just"/>
            <a:r>
              <a:rPr lang="en-US" sz="1050" dirty="0">
                <a:solidFill>
                  <a:schemeClr val="dk1"/>
                </a:solidFill>
                <a:ea typeface="Times New Roman"/>
                <a:sym typeface="Times New Roman"/>
              </a:rPr>
              <a:t>This research introduces a novel framework integrating a high-performance Linear Time Attention CNN (LTACNN) with an inherently interpretable Kolmogorov-Arnold Network (KAN).</a:t>
            </a:r>
            <a:endParaRPr lang="en-US" sz="1050" dirty="0">
              <a:solidFill>
                <a:schemeClr val="dk1"/>
              </a:solidFill>
            </a:endParaRPr>
          </a:p>
          <a:p>
            <a:pPr marL="171450" indent="-171450" algn="just">
              <a:buChar char="•"/>
            </a:pPr>
            <a:r>
              <a:rPr lang="en-US" sz="1050" dirty="0">
                <a:solidFill>
                  <a:schemeClr val="dk1"/>
                </a:solidFill>
                <a:ea typeface="Times New Roman"/>
                <a:sym typeface="Times New Roman"/>
              </a:rPr>
              <a:t>The LTACNN uses CNNs, LSTMs, and linear attention for robust pattern recognition and accurate detection.</a:t>
            </a:r>
          </a:p>
          <a:p>
            <a:pPr marL="171450" indent="-171450" algn="just">
              <a:buChar char="•"/>
            </a:pPr>
            <a:r>
              <a:rPr lang="en-US" sz="1050" dirty="0">
                <a:solidFill>
                  <a:schemeClr val="dk1"/>
                </a:solidFill>
                <a:ea typeface="Times New Roman"/>
                <a:sym typeface="Times New Roman"/>
              </a:rPr>
              <a:t>The KAN complements this by providing transparency, elucidating the LTACNN's decision process via mathematical functions and feature importance scores.</a:t>
            </a:r>
            <a:endParaRPr lang="en-US" sz="1050" dirty="0">
              <a:solidFill>
                <a:schemeClr val="dk1"/>
              </a:solidFill>
            </a:endParaRPr>
          </a:p>
          <a:p>
            <a:pPr algn="just"/>
            <a:endParaRPr lang="en-US" sz="1050" dirty="0">
              <a:solidFill>
                <a:schemeClr val="dk1"/>
              </a:solidFill>
              <a:ea typeface="Times New Roman"/>
            </a:endParaRPr>
          </a:p>
          <a:p>
            <a:pPr algn="just"/>
            <a:r>
              <a:rPr lang="en-US" sz="1050" dirty="0">
                <a:solidFill>
                  <a:schemeClr val="dk1"/>
                </a:solidFill>
                <a:ea typeface="Times New Roman"/>
                <a:sym typeface="Times New Roman"/>
              </a:rPr>
              <a:t>This research delivers a robust, accurate, and interpretable fraud detection model, addressing key limitations in current approaches</a:t>
            </a:r>
            <a:r>
              <a:rPr lang="en-US" sz="1050" dirty="0">
                <a:solidFill>
                  <a:schemeClr val="dk1"/>
                </a:solidFill>
              </a:rPr>
              <a:t>.</a:t>
            </a:r>
          </a:p>
          <a:p>
            <a:pPr marL="285750" indent="-285750" algn="just">
              <a:buSzPts val="1800"/>
              <a:buChar char="•"/>
            </a:pPr>
            <a:endParaRPr lang="en-US" sz="105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lang="en-US" sz="1050" dirty="0"/>
          </a:p>
          <a:p>
            <a:endParaRPr lang="en-US" sz="1050" b="1" dirty="0">
              <a:solidFill>
                <a:srgbClr val="0070C0"/>
              </a:solidFill>
            </a:endParaRPr>
          </a:p>
          <a:p>
            <a:pPr marL="171450" indent="-171450">
              <a:buChar char="•"/>
            </a:pPr>
            <a:r>
              <a:rPr lang="en-US" sz="1050" dirty="0">
                <a:solidFill>
                  <a:srgbClr val="231F20"/>
                </a:solidFill>
              </a:rPr>
              <a:t>Develop a novel LTACNN-KAN framework combining high accuracy with interpretability for credit card fraud detection.</a:t>
            </a:r>
            <a:endParaRPr lang="en-US" sz="1050" dirty="0"/>
          </a:p>
          <a:p>
            <a:pPr marL="171450" indent="-171450">
              <a:buChar char="•"/>
            </a:pPr>
            <a:r>
              <a:rPr lang="en-US" sz="1050" dirty="0">
                <a:solidFill>
                  <a:srgbClr val="231F20"/>
                </a:solidFill>
              </a:rPr>
              <a:t>Evaluate framework performance using standard metrics (Accuracy, Precision, Recall, ROC-AUC) on benchmark datasets.</a:t>
            </a:r>
            <a:endParaRPr lang="en-US" sz="1050" dirty="0"/>
          </a:p>
          <a:p>
            <a:pPr marL="171450" indent="-171450">
              <a:buChar char="•"/>
            </a:pPr>
            <a:r>
              <a:rPr lang="en-US" sz="1050" dirty="0">
                <a:solidFill>
                  <a:srgbClr val="231F20"/>
                </a:solidFill>
              </a:rPr>
              <a:t>Utilize KAN to generate transparent mathematical functions and feature importance scores explaining LTACNN predictions.</a:t>
            </a:r>
            <a:endParaRPr lang="en-US" sz="1050" dirty="0"/>
          </a:p>
          <a:p>
            <a:pPr marL="171450" indent="-171450">
              <a:buChar char="•"/>
            </a:pPr>
            <a:r>
              <a:rPr lang="en-US" sz="1050" dirty="0">
                <a:solidFill>
                  <a:srgbClr val="231F20"/>
                </a:solidFill>
              </a:rPr>
              <a:t>Compare the KAN-based approach against the LTACNN baseline to quantify performance and </a:t>
            </a:r>
            <a:r>
              <a:rPr lang="en-US" sz="1050" dirty="0" err="1">
                <a:solidFill>
                  <a:srgbClr val="231F20"/>
                </a:solidFill>
              </a:rPr>
              <a:t>explainability</a:t>
            </a:r>
            <a:r>
              <a:rPr lang="en-US" sz="1050" dirty="0">
                <a:solidFill>
                  <a:srgbClr val="231F20"/>
                </a:solidFill>
              </a:rPr>
              <a:t> improvements.</a:t>
            </a:r>
            <a:endParaRPr lang="en-US" sz="1050" dirty="0"/>
          </a:p>
          <a:p>
            <a:pPr marL="171450" indent="-171450">
              <a:buChar char="•"/>
            </a:pPr>
            <a:r>
              <a:rPr lang="en-US" sz="1050" dirty="0">
                <a:solidFill>
                  <a:srgbClr val="231F20"/>
                </a:solidFill>
              </a:rPr>
              <a:t>Validate the consistency and reliability of the generated interpretations using SHAP and LIME analysis across models.</a:t>
            </a:r>
            <a:endParaRPr lang="en-US" sz="1050" dirty="0"/>
          </a:p>
          <a:p>
            <a:endParaRPr lang="en-US" sz="1050" dirty="0">
              <a:solidFill>
                <a:srgbClr val="231F2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SCOPE OF THE PROJECT</a:t>
            </a:r>
            <a:endParaRPr lang="en-US" sz="1050" b="1" cap="none" dirty="0">
              <a:solidFill>
                <a:srgbClr val="0070C0"/>
              </a:solidFill>
              <a:latin typeface="Arial"/>
              <a:ea typeface="Arial"/>
              <a:cs typeface="Arial"/>
            </a:endParaRPr>
          </a:p>
          <a:p>
            <a:endParaRPr lang="en-US" sz="1050" b="1" dirty="0">
              <a:solidFill>
                <a:srgbClr val="0070C0"/>
              </a:solidFill>
            </a:endParaRPr>
          </a:p>
          <a:p>
            <a:pPr algn="just"/>
            <a:r>
              <a:rPr lang="en-US" sz="1050" dirty="0">
                <a:solidFill>
                  <a:srgbClr val="231F20"/>
                </a:solidFill>
              </a:rPr>
              <a:t>This project scopes the design, implementation, and evaluation of a novel LTACNN-KAN framework for interpretable credit card fraud detection. It covers preprocessing imbalanced data (ADASYN, Scaling), training/evaluating LTACNN/KAN models (Accuracy, ROC-AUC), and analyzing interpretability (SHAP/LIME), demonstrating enhanced accuracy with transparency for financial applications.</a:t>
            </a:r>
          </a:p>
        </p:txBody>
      </p:sp>
      <p:sp>
        <p:nvSpPr>
          <p:cNvPr id="85" name="Google Shape;85;p1"/>
          <p:cNvSpPr/>
          <p:nvPr/>
        </p:nvSpPr>
        <p:spPr>
          <a:xfrm>
            <a:off x="11398" y="0"/>
            <a:ext cx="12801600" cy="1066699"/>
          </a:xfrm>
          <a:custGeom>
            <a:avLst/>
            <a:gdLst/>
            <a:ahLst/>
            <a:cxnLst/>
            <a:rect l="l" t="t" r="r" b="b"/>
            <a:pathLst>
              <a:path w="20104100" h="2233930" extrusionOk="0">
                <a:moveTo>
                  <a:pt x="0" y="2233788"/>
                </a:moveTo>
                <a:lnTo>
                  <a:pt x="20104099" y="2233788"/>
                </a:lnTo>
                <a:lnTo>
                  <a:pt x="20104099" y="0"/>
                </a:lnTo>
                <a:lnTo>
                  <a:pt x="0" y="0"/>
                </a:lnTo>
                <a:lnTo>
                  <a:pt x="0" y="22337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731957" y="13549"/>
            <a:ext cx="9580687" cy="33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50" rIns="0" bIns="0" anchor="b" anchorCtr="0">
            <a:spAutoFit/>
          </a:bodyPr>
          <a:lstStyle/>
          <a:p>
            <a:pPr marL="5715" algn="ctr">
              <a:lnSpc>
                <a:spcPct val="90000"/>
              </a:lnSpc>
            </a:pPr>
            <a:r>
              <a:rPr lang="en-US" sz="2400" b="1">
                <a:solidFill>
                  <a:schemeClr val="dk1"/>
                </a:solidFill>
              </a:rPr>
              <a:t>TRANSPARENT CREDIT CARD FRAUD DETECTION</a:t>
            </a:r>
          </a:p>
        </p:txBody>
      </p:sp>
      <p:sp>
        <p:nvSpPr>
          <p:cNvPr id="87" name="Google Shape;87;p1"/>
          <p:cNvSpPr txBox="1"/>
          <p:nvPr/>
        </p:nvSpPr>
        <p:spPr>
          <a:xfrm>
            <a:off x="2660939" y="352423"/>
            <a:ext cx="7724032" cy="18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5" rIns="0" bIns="0" anchor="t" anchorCtr="0">
            <a:spAutoFit/>
          </a:bodyPr>
          <a:lstStyle/>
          <a:p>
            <a:pPr marL="5715" algn="ctr"/>
            <a:r>
              <a:rPr lang="en-US" sz="1150" dirty="0">
                <a:solidFill>
                  <a:srgbClr val="FFFFFF"/>
                </a:solidFill>
              </a:rPr>
              <a:t>Saksham Sharma-21BAI1223              Sushant Gargi - 21BRS1072</a:t>
            </a:r>
            <a:endParaRPr lang="en-US" sz="115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924513" y="562523"/>
            <a:ext cx="5191805" cy="18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5" rIns="0" bIns="0" anchor="t" anchorCtr="0">
            <a:spAutoFit/>
          </a:bodyPr>
          <a:lstStyle/>
          <a:p>
            <a:pPr marL="5715" algn="ctr"/>
            <a:r>
              <a:rPr lang="en-US" sz="115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US" sz="1150" err="1">
                <a:solidFill>
                  <a:srgbClr val="FFFFFF"/>
                </a:solidFill>
              </a:rPr>
              <a:t>Suganeshwari</a:t>
            </a:r>
            <a:r>
              <a:rPr lang="en-US" sz="1150">
                <a:solidFill>
                  <a:srgbClr val="FFFFFF"/>
                </a:solidFill>
              </a:rPr>
              <a:t> G</a:t>
            </a:r>
            <a:endParaRPr lang="en-US" sz="115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069350" y="750467"/>
            <a:ext cx="5191805" cy="18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5" rIns="0" bIns="0" anchor="t" anchorCtr="0">
            <a:spAutoFit/>
          </a:bodyPr>
          <a:lstStyle/>
          <a:p>
            <a:pPr marL="606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School of Computer Science and Engineering</a:t>
            </a:r>
            <a:endParaRPr sz="11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495900" y="1171163"/>
            <a:ext cx="3848224" cy="8359566"/>
          </a:xfrm>
          <a:prstGeom prst="rect">
            <a:avLst/>
          </a:prstGeom>
          <a:noFill/>
          <a:ln w="9525" cap="flat" cmpd="sng">
            <a:solidFill>
              <a:srgbClr val="92A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34925" algn="just"/>
            <a:endParaRPr lang="en-US" sz="1150" b="1" dirty="0">
              <a:solidFill>
                <a:srgbClr val="0070C0"/>
              </a:solidFill>
            </a:endParaRPr>
          </a:p>
          <a:p>
            <a:pPr marR="34925" algn="just"/>
            <a:r>
              <a:rPr lang="en-US" sz="1150" b="1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en-US" sz="1150" b="1" dirty="0">
                <a:solidFill>
                  <a:srgbClr val="0070C0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  <a:p>
            <a:pPr marR="34925" algn="just"/>
            <a:endParaRPr lang="en-US" sz="1150" b="1" dirty="0">
              <a:solidFill>
                <a:srgbClr val="0070C0"/>
              </a:solidFill>
            </a:endParaRPr>
          </a:p>
          <a:p>
            <a:pPr marR="34925" algn="just"/>
            <a:r>
              <a:rPr lang="en-US" sz="1050" dirty="0">
                <a:solidFill>
                  <a:schemeClr val="tx1"/>
                </a:solidFill>
              </a:rPr>
              <a:t>Preprocessing:</a:t>
            </a:r>
            <a:endParaRPr lang="en-US" dirty="0">
              <a:solidFill>
                <a:schemeClr val="tx1"/>
              </a:solidFill>
            </a:endParaRPr>
          </a:p>
          <a:p>
            <a:pPr marR="34925" algn="just"/>
            <a:endParaRPr lang="en-US" sz="1050" dirty="0">
              <a:solidFill>
                <a:schemeClr val="tx1"/>
              </a:solidFill>
            </a:endParaRPr>
          </a:p>
          <a:p>
            <a:pPr marL="171450" indent="-171450" algn="just">
              <a:buChar char="•"/>
            </a:pPr>
            <a:r>
              <a:rPr lang="en-US" sz="1050" dirty="0">
                <a:solidFill>
                  <a:schemeClr val="tx1"/>
                </a:solidFill>
              </a:rPr>
              <a:t>Imbalance Handling: Applied ADASYN (Adaptive Synthetic Sampling) to oversample the minority (fraud) class in the dataset, creating a balanced training set.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 algn="just">
              <a:buChar char="•"/>
            </a:pPr>
            <a:r>
              <a:rPr lang="en-US" sz="1050" dirty="0">
                <a:solidFill>
                  <a:schemeClr val="tx1"/>
                </a:solidFill>
              </a:rPr>
              <a:t>Feature Scaling: Utilized </a:t>
            </a:r>
            <a:r>
              <a:rPr lang="en-US" sz="1050" dirty="0" err="1">
                <a:solidFill>
                  <a:schemeClr val="tx1"/>
                </a:solidFill>
              </a:rPr>
              <a:t>RobustScaler</a:t>
            </a:r>
            <a:r>
              <a:rPr lang="en-US" sz="1050" dirty="0">
                <a:solidFill>
                  <a:schemeClr val="tx1"/>
                </a:solidFill>
              </a:rPr>
              <a:t> to scale transaction features, minimizing the impact of outliers common in financial data.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 algn="just">
              <a:buChar char="•"/>
            </a:pPr>
            <a:r>
              <a:rPr lang="en-US" sz="1050" dirty="0">
                <a:solidFill>
                  <a:schemeClr val="tx1"/>
                </a:solidFill>
              </a:rPr>
              <a:t>Data Preparation: Converted data into </a:t>
            </a:r>
            <a:r>
              <a:rPr lang="en-US" sz="1050" dirty="0" err="1">
                <a:solidFill>
                  <a:schemeClr val="tx1"/>
                </a:solidFill>
              </a:rPr>
              <a:t>PyTorch</a:t>
            </a:r>
            <a:r>
              <a:rPr lang="en-US" sz="1050" dirty="0">
                <a:solidFill>
                  <a:schemeClr val="tx1"/>
                </a:solidFill>
              </a:rPr>
              <a:t> tensors suitable for deep learning model input, including appropriate dimensionality for CNN/LSTM layers.</a:t>
            </a:r>
            <a:endParaRPr lang="en-US" dirty="0">
              <a:solidFill>
                <a:schemeClr val="tx1"/>
              </a:solidFill>
            </a:endParaRPr>
          </a:p>
          <a:p>
            <a:pPr marL="171450" indent="-171450" algn="just">
              <a:buChar char="•"/>
            </a:pPr>
            <a:endParaRPr lang="en-US" sz="1050" dirty="0">
              <a:solidFill>
                <a:schemeClr val="tx1"/>
              </a:solidFill>
            </a:endParaRPr>
          </a:p>
          <a:p>
            <a:pPr algn="just"/>
            <a:r>
              <a:rPr lang="en-US" sz="1050" dirty="0"/>
              <a:t>Model Development &amp; Training:</a:t>
            </a:r>
            <a:endParaRPr lang="en-US" dirty="0"/>
          </a:p>
          <a:p>
            <a:pPr algn="just"/>
            <a:endParaRPr lang="en-US" sz="1050" dirty="0"/>
          </a:p>
          <a:p>
            <a:pPr marL="171450" indent="-171450" algn="just">
              <a:buChar char="•"/>
            </a:pPr>
            <a:r>
              <a:rPr lang="en-US" sz="1050" dirty="0"/>
              <a:t>LTACNN Model: Developed a hybrid model using 1D CNNs (local patterns), LSTMs (temporal sequences), and a custom Linear Attention mechanism (efficient feature weighting).</a:t>
            </a:r>
            <a:endParaRPr lang="en-US" dirty="0"/>
          </a:p>
          <a:p>
            <a:pPr marL="171450" indent="-171450" algn="just">
              <a:buChar char="•"/>
            </a:pPr>
            <a:r>
              <a:rPr lang="en-US" sz="1050" dirty="0"/>
              <a:t>KAN Model: Implemented a KAN using the </a:t>
            </a:r>
            <a:r>
              <a:rPr lang="en-US" sz="1050" dirty="0" err="1"/>
              <a:t>pykan</a:t>
            </a:r>
            <a:r>
              <a:rPr lang="en-US" sz="1050" dirty="0"/>
              <a:t> library to serve as an interpretable layer, trained to approximate the LTACNN's decision function.</a:t>
            </a:r>
            <a:endParaRPr lang="en-US" dirty="0"/>
          </a:p>
          <a:p>
            <a:pPr marL="171450" indent="-171450" algn="just">
              <a:buChar char="•"/>
            </a:pPr>
            <a:r>
              <a:rPr lang="en-US" sz="1050" dirty="0"/>
              <a:t>Training: Employed </a:t>
            </a:r>
            <a:r>
              <a:rPr lang="en-US" sz="1050" dirty="0" err="1"/>
              <a:t>PyTorch</a:t>
            </a:r>
            <a:r>
              <a:rPr lang="en-US" sz="1050" dirty="0"/>
              <a:t> framework with Adam optimizer and Binary Cross-Entropy Loss for training both models on GPU.</a:t>
            </a:r>
            <a:endParaRPr lang="en-US" dirty="0"/>
          </a:p>
          <a:p>
            <a:pPr marL="171450" indent="-171450" algn="just">
              <a:buChar char="•"/>
            </a:pPr>
            <a:endParaRPr lang="en-US" sz="1050" dirty="0"/>
          </a:p>
          <a:p>
            <a:pPr algn="just"/>
            <a:r>
              <a:rPr lang="en-US" sz="1050" dirty="0"/>
              <a:t>Evaluation &amp; Interpretability:</a:t>
            </a:r>
            <a:endParaRPr lang="en-US" dirty="0"/>
          </a:p>
          <a:p>
            <a:pPr algn="just"/>
            <a:endParaRPr lang="en-US" dirty="0"/>
          </a:p>
          <a:p>
            <a:pPr marL="171450" indent="-171450" algn="just">
              <a:buChar char="•"/>
            </a:pPr>
            <a:r>
              <a:rPr lang="en-US" sz="1050" dirty="0"/>
              <a:t>Metrics: Assessed models using Accuracy, Precision, Recall, F1-Score, and ROC-AUC.</a:t>
            </a:r>
            <a:endParaRPr lang="en-US" dirty="0"/>
          </a:p>
          <a:p>
            <a:pPr marL="171450" indent="-171450" algn="just">
              <a:buChar char="•"/>
            </a:pPr>
            <a:r>
              <a:rPr lang="en-US" sz="1050" dirty="0"/>
              <a:t>Analysis: Utilized SHAP and LIME techniques to analyze and compare feature importance derived from both LTACNN and KAN models. Wilcoxon signed-rank test used for statistical comparison.</a:t>
            </a:r>
            <a:endParaRPr lang="en-US" dirty="0"/>
          </a:p>
          <a:p>
            <a:pPr marL="0" marR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50" b="1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050" b="1" dirty="0">
              <a:solidFill>
                <a:srgbClr val="0070C0"/>
              </a:solidFill>
            </a:endParaRPr>
          </a:p>
          <a:p>
            <a:pPr marL="0" marR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050" b="1" dirty="0">
              <a:solidFill>
                <a:srgbClr val="0070C0"/>
              </a:solidFill>
            </a:endParaRPr>
          </a:p>
          <a:p>
            <a:pPr marL="0" marR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50" b="1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sz="1050" b="1" dirty="0">
              <a:solidFill>
                <a:srgbClr val="0070C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50" b="1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A72D0-6D8C-EE9A-A8FA-071EDDA7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6" y="0"/>
            <a:ext cx="2658006" cy="106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6A07E-5B1B-429C-1E14-B52B03C74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971" y="-4646"/>
            <a:ext cx="2416629" cy="1068920"/>
          </a:xfrm>
          <a:prstGeom prst="rect">
            <a:avLst/>
          </a:prstGeom>
        </p:spPr>
      </p:pic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FDEB689-4434-96A6-BE9B-E9D68731B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789" y="7465184"/>
            <a:ext cx="3277326" cy="192970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EB3E0EE-4A6E-7D72-A7D7-6FA292345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952032"/>
              </p:ext>
            </p:extLst>
          </p:nvPr>
        </p:nvGraphicFramePr>
        <p:xfrm>
          <a:off x="8748832" y="1704735"/>
          <a:ext cx="3668320" cy="884368"/>
        </p:xfrm>
        <a:graphic>
          <a:graphicData uri="http://schemas.openxmlformats.org/drawingml/2006/table">
            <a:tbl>
              <a:tblPr firstRow="1" bandRow="1">
                <a:tableStyleId>{2D6517B2-53E5-44A5-B0F4-53298D9B06D0}</a:tableStyleId>
              </a:tblPr>
              <a:tblGrid>
                <a:gridCol w="917080">
                  <a:extLst>
                    <a:ext uri="{9D8B030D-6E8A-4147-A177-3AD203B41FA5}">
                      <a16:colId xmlns:a16="http://schemas.microsoft.com/office/drawing/2014/main" val="495425914"/>
                    </a:ext>
                  </a:extLst>
                </a:gridCol>
                <a:gridCol w="917080">
                  <a:extLst>
                    <a:ext uri="{9D8B030D-6E8A-4147-A177-3AD203B41FA5}">
                      <a16:colId xmlns:a16="http://schemas.microsoft.com/office/drawing/2014/main" val="2125732710"/>
                    </a:ext>
                  </a:extLst>
                </a:gridCol>
                <a:gridCol w="917080">
                  <a:extLst>
                    <a:ext uri="{9D8B030D-6E8A-4147-A177-3AD203B41FA5}">
                      <a16:colId xmlns:a16="http://schemas.microsoft.com/office/drawing/2014/main" val="4016604257"/>
                    </a:ext>
                  </a:extLst>
                </a:gridCol>
                <a:gridCol w="917080">
                  <a:extLst>
                    <a:ext uri="{9D8B030D-6E8A-4147-A177-3AD203B41FA5}">
                      <a16:colId xmlns:a16="http://schemas.microsoft.com/office/drawing/2014/main" val="1325718616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r>
                        <a:rPr lang="en-US" sz="800">
                          <a:latin typeface="Arial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latin typeface="Arial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latin typeface="Arial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latin typeface="Arial"/>
                        </a:rPr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0818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r>
                        <a:rPr lang="en-US" sz="800">
                          <a:latin typeface="Arial"/>
                        </a:rPr>
                        <a:t>LSTM-CNN-ATTENTION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latin typeface="Arial"/>
                        </a:rPr>
                        <a:t>0.9434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latin typeface="Arial"/>
                        </a:rPr>
                        <a:t>0.9880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latin typeface="Arial"/>
                        </a:rPr>
                        <a:t>0.9782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0409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>
                          <a:latin typeface="Arial"/>
                        </a:rPr>
                        <a:t>KAN-APPROX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>
                          <a:latin typeface="Arial"/>
                        </a:rPr>
                        <a:t>0.9234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>
                          <a:latin typeface="Arial"/>
                        </a:rPr>
                        <a:t>0.9790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>
                          <a:latin typeface="Arial"/>
                        </a:rPr>
                        <a:t>0.9701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3300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1668BD2-693D-2BF7-AD83-D03A57CDB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629" y="2608017"/>
            <a:ext cx="3688523" cy="2388889"/>
          </a:xfrm>
          <a:prstGeom prst="rect">
            <a:avLst/>
          </a:prstGeom>
        </p:spPr>
      </p:pic>
      <p:pic>
        <p:nvPicPr>
          <p:cNvPr id="8" name="Picture 7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B83621EB-590B-0ECC-DB6E-881DEA1D0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8423" y="6477058"/>
            <a:ext cx="969724" cy="1029613"/>
          </a:xfrm>
          <a:prstGeom prst="rect">
            <a:avLst/>
          </a:prstGeom>
        </p:spPr>
      </p:pic>
      <p:pic>
        <p:nvPicPr>
          <p:cNvPr id="9" name="Picture 8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88EDD79E-8111-81FD-FD13-749FA89536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811" t="887" r="10811" b="1478"/>
          <a:stretch/>
        </p:blipFill>
        <p:spPr>
          <a:xfrm>
            <a:off x="9021471" y="6477058"/>
            <a:ext cx="971758" cy="10296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4F47DEF4333E45A4FEF83C10773BF2" ma:contentTypeVersion="13" ma:contentTypeDescription="Create a new document." ma:contentTypeScope="" ma:versionID="9adfb846165c0566c4aa2fc0f44f28a7">
  <xsd:schema xmlns:xsd="http://www.w3.org/2001/XMLSchema" xmlns:xs="http://www.w3.org/2001/XMLSchema" xmlns:p="http://schemas.microsoft.com/office/2006/metadata/properties" xmlns:ns3="c77d09f9-d3e6-41eb-8837-d79c17428db7" xmlns:ns4="81e6a634-0652-4942-bace-803f2c838095" targetNamespace="http://schemas.microsoft.com/office/2006/metadata/properties" ma:root="true" ma:fieldsID="5e1e6daa7e3af6ab8f79364eb585f51a" ns3:_="" ns4:_="">
    <xsd:import namespace="c77d09f9-d3e6-41eb-8837-d79c17428db7"/>
    <xsd:import namespace="81e6a634-0652-4942-bace-803f2c83809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SearchPropertie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d09f9-d3e6-41eb-8837-d79c17428d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6a634-0652-4942-bace-803f2c838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6a634-0652-4942-bace-803f2c838095" xsi:nil="true"/>
  </documentManagement>
</p:properties>
</file>

<file path=customXml/itemProps1.xml><?xml version="1.0" encoding="utf-8"?>
<ds:datastoreItem xmlns:ds="http://schemas.openxmlformats.org/officeDocument/2006/customXml" ds:itemID="{569FDF10-82F4-475E-B901-41094C8E0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FBE844-47C1-4C18-A1A1-2BDECCD2E887}">
  <ds:schemaRefs>
    <ds:schemaRef ds:uri="81e6a634-0652-4942-bace-803f2c838095"/>
    <ds:schemaRef ds:uri="c77d09f9-d3e6-41eb-8837-d79c17428d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1AD8283-70C3-4F12-AC35-ED910D6A7E84}">
  <ds:schemaRefs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81e6a634-0652-4942-bace-803f2c838095"/>
    <ds:schemaRef ds:uri="c77d09f9-d3e6-41eb-8837-d79c17428db7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740</Words>
  <Application>Microsoft Office PowerPoint</Application>
  <PresentationFormat>A3 Paper (297x420 mm)</PresentationFormat>
  <Paragraphs>112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Swanger, Scott A</dc:creator>
  <cp:lastModifiedBy>Sushant Gargi</cp:lastModifiedBy>
  <cp:revision>326</cp:revision>
  <dcterms:created xsi:type="dcterms:W3CDTF">2019-03-04T22:30:53Z</dcterms:created>
  <dcterms:modified xsi:type="dcterms:W3CDTF">2025-04-06T19:18:31Z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0x0101009A4F47DEF4333E45A4FEF83C10773BF2</vt:lpwstr>
  </property>
</Properties>
</file>